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21" r:id="rId3"/>
    <p:sldMasterId id="2147483725" r:id="rId4"/>
    <p:sldMasterId id="2147483727" r:id="rId5"/>
    <p:sldMasterId id="2147483729" r:id="rId6"/>
  </p:sldMasterIdLst>
  <p:notesMasterIdLst>
    <p:notesMasterId r:id="rId16"/>
  </p:notesMasterIdLst>
  <p:sldIdLst>
    <p:sldId id="257" r:id="rId7"/>
    <p:sldId id="263" r:id="rId8"/>
    <p:sldId id="264" r:id="rId9"/>
    <p:sldId id="265" r:id="rId10"/>
    <p:sldId id="270" r:id="rId11"/>
    <p:sldId id="268" r:id="rId12"/>
    <p:sldId id="271" r:id="rId13"/>
    <p:sldId id="272" r:id="rId14"/>
    <p:sldId id="273" r:id="rId15"/>
  </p:sldIdLst>
  <p:sldSz cx="9144000" cy="6858000" type="screen4x3"/>
  <p:notesSz cx="6805613" cy="9944100"/>
  <p:custDataLst>
    <p:tags r:id="rId1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DA9"/>
    <a:srgbClr val="D1B606"/>
    <a:srgbClr val="EDFF0C"/>
    <a:srgbClr val="EFD807"/>
    <a:srgbClr val="E2D4E8"/>
    <a:srgbClr val="D3BEDC"/>
    <a:srgbClr val="CAB0D4"/>
    <a:srgbClr val="9662AB"/>
    <a:srgbClr val="C00000"/>
    <a:srgbClr val="B8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6429" autoAdjust="0"/>
  </p:normalViewPr>
  <p:slideViewPr>
    <p:cSldViewPr>
      <p:cViewPr varScale="1">
        <p:scale>
          <a:sx n="94" d="100"/>
          <a:sy n="94" d="100"/>
        </p:scale>
        <p:origin x="78" y="2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28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30A89-8AA8-4F58-849F-58842C5F58C2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A8AF-FAF0-4C86-B687-2859E87A2B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74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6" descr="C:\Users\Laurent\Desktop\bg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762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" name="Logo" descr="C:\Développement\Site\Img\logos\bann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-12700"/>
            <a:ext cx="1295400" cy="777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7467600" y="662940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P</a:t>
            </a:r>
            <a:r>
              <a:rPr lang="fr-FR" altLang="ja-JP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ôle </a:t>
            </a: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Les Missions de Demain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6" name="Image 5" descr="C:\Users\Laurent\Desktop\testbg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41" y="6021288"/>
            <a:ext cx="9144000" cy="8367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7164" y="1042450"/>
            <a:ext cx="7128792" cy="1470025"/>
          </a:xfrm>
        </p:spPr>
        <p:txBody>
          <a:bodyPr/>
          <a:lstStyle>
            <a:lvl1pPr algn="l">
              <a:buFontTx/>
              <a:buNone/>
              <a:defRPr sz="3200" b="1">
                <a:solidFill>
                  <a:srgbClr val="9662AB"/>
                </a:solidFill>
              </a:defRPr>
            </a:lvl1pPr>
          </a:lstStyle>
          <a:p>
            <a:pPr lvl="0"/>
            <a:r>
              <a:rPr lang="fr-FR" noProof="0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99592" y="256347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9662AB"/>
                </a:solidFill>
              </a:rPr>
              <a:t>Réalisée par :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957263" y="3141663"/>
            <a:ext cx="7070725" cy="1727200"/>
          </a:xfrm>
        </p:spPr>
        <p:txBody>
          <a:bodyPr/>
          <a:lstStyle>
            <a:lvl1pPr>
              <a:defRPr>
                <a:solidFill>
                  <a:srgbClr val="9662AB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60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1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790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7358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051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9590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5512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556792"/>
            <a:ext cx="879211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2276872"/>
            <a:ext cx="8792110" cy="43631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39790" y="232065"/>
            <a:ext cx="676060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2400" dirty="0">
                <a:solidFill>
                  <a:srgbClr val="935DA9"/>
                </a:solidFill>
                <a:effectLst/>
                <a:latin typeface="+mj-lt"/>
                <a:ea typeface="ＭＳ Ｐゴシック" pitchFamily="34" charset="-128"/>
              </a:rPr>
              <a:t>AUDIT REMUNERATION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rgbClr val="BEBEB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graphicFrame>
        <p:nvGraphicFramePr>
          <p:cNvPr id="10" name="Diagramme 9"/>
          <p:cNvGraphicFramePr/>
          <p:nvPr userDrawn="1">
            <p:extLst>
              <p:ext uri="{D42A27DB-BD31-4B8C-83A1-F6EECF244321}">
                <p14:modId xmlns:p14="http://schemas.microsoft.com/office/powerpoint/2010/main" val="248863389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89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3" name="Diagramme 12"/>
          <p:cNvGraphicFramePr/>
          <p:nvPr userDrawn="1">
            <p:extLst>
              <p:ext uri="{D42A27DB-BD31-4B8C-83A1-F6EECF244321}">
                <p14:modId xmlns:p14="http://schemas.microsoft.com/office/powerpoint/2010/main" val="343619502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199309949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892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538125983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32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65778036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7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1029667" y="3429000"/>
            <a:ext cx="7070725" cy="2591593"/>
          </a:xfrm>
          <a:noFill/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tagLibelle:NomConseiller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tagLibelle:QualiteConseiller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tagLibelle:RSConseiller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{%tagLibelle:Adresse1Conseiller%}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{%tagLibelle:Adresse2Conseiller%} 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tagLibelle:CPConseiller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tagLibelle:VilleConseiller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tagLibelle:TelephoneConseiller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tagLibelle:EmailConseiller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970929" y="1238895"/>
            <a:ext cx="7129463" cy="1470025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Etude du système de rémunération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de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tagLibelle:CiviliteClient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tagLibelle:PrenomClient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</a:t>
            </a:r>
            <a:endParaRPr lang="fr-FR" dirty="0">
              <a:solidFill>
                <a:schemeClr val="bg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29667" y="2924944"/>
            <a:ext cx="143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Réalisée par :</a:t>
            </a:r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030270" y="6176337"/>
            <a:ext cx="2124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Le {%</a:t>
            </a:r>
            <a:r>
              <a:rPr lang="fr-FR" sz="1200" dirty="0" err="1">
                <a:solidFill>
                  <a:schemeClr val="bg2">
                    <a:lumMod val="75000"/>
                  </a:schemeClr>
                </a:solidFill>
              </a:rPr>
              <a:t>tagLibelle:DateActuelle</a:t>
            </a:r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1021091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Nous voulons comparer 4 systèmes de rémunération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2352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2352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{%tagLibelle:StatutSocial1%}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2401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{%tagLibelle:LibSysRemu1%}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2352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{%tagLibelle:LibBudgetEntreprise1%}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48376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48376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{%tagLibelle:StatutSocial2%}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48425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{%tagLibelle:LibSysRemu2%}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48376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{%tagLibelle:LibBudgetEntreprise2%}</a:t>
            </a:r>
          </a:p>
        </p:txBody>
      </p:sp>
      <p:sp>
        <p:nvSpPr>
          <p:cNvPr id="17" name="{%tagDeb_Condition:NbScenarios&gt;2%}"/>
          <p:cNvSpPr txBox="1"/>
          <p:nvPr/>
        </p:nvSpPr>
        <p:spPr>
          <a:xfrm>
            <a:off x="464400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3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64400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{%tagLibelle:StatutSocial3%}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464449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{%tagLibelle:LibSysRemu3%}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464400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{%tagLibelle:LibBudgetEntreprise3%}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6804248" y="1403695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4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6804248" y="1835743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{%tagLibelle:StatutSocial4%}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804736" y="3014919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{%tagLibelle:LibSysRemu4%}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6804248" y="5220119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{%tagLibelle:LibBudgetEntreprise4%}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79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statuts possibles pour un mandataire social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Salarié assimilé :</a:t>
            </a:r>
          </a:p>
          <a:p>
            <a:pPr lvl="1" algn="just"/>
            <a:r>
              <a:rPr lang="fr-FR" sz="1400" dirty="0"/>
              <a:t>Ce statut concerne </a:t>
            </a:r>
            <a:r>
              <a:rPr lang="fr-FR" sz="1400" u="sng" dirty="0"/>
              <a:t>le président </a:t>
            </a:r>
            <a:r>
              <a:rPr lang="fr-FR" sz="1400" dirty="0"/>
              <a:t>ou le </a:t>
            </a:r>
            <a:r>
              <a:rPr lang="fr-FR" sz="1400" u="sng" dirty="0"/>
              <a:t>directeur général </a:t>
            </a:r>
            <a:r>
              <a:rPr lang="fr-FR" sz="1400" dirty="0"/>
              <a:t>de SA ou de SAS, ainsi que le </a:t>
            </a:r>
            <a:r>
              <a:rPr lang="fr-FR" sz="1400" u="sng" dirty="0"/>
              <a:t>gérant minoritaire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salarié au sens de la </a:t>
            </a:r>
            <a:r>
              <a:rPr lang="fr-FR" sz="1400" u="sng" dirty="0"/>
              <a:t>Sécurité sociale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Mais non-salarié au sens du </a:t>
            </a:r>
            <a:r>
              <a:rPr lang="fr-FR" sz="1400" u="sng" dirty="0"/>
              <a:t>droit du travail</a:t>
            </a:r>
            <a:r>
              <a:rPr lang="fr-FR" sz="1400" dirty="0"/>
              <a:t>, ne pouvant démontrer l’existence d’un lien de subordination dans l’exercice de ses fonctions techniques.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qu’un salarié cadre.</a:t>
            </a:r>
          </a:p>
          <a:p>
            <a:pPr lvl="2" algn="just"/>
            <a:r>
              <a:rPr lang="fr-FR" sz="1400" dirty="0"/>
              <a:t>Mais ne cotise pas au régime légal de l’assurance chômage, puisqu’il n’est pas susceptible de bénéficier de la couverture.</a:t>
            </a:r>
          </a:p>
          <a:p>
            <a:pPr lvl="1" algn="just"/>
            <a:r>
              <a:rPr lang="fr-FR" sz="1400" dirty="0"/>
              <a:t>Enfin, fiscalement, il relève des traitements et salaires et peut à ce titre bénéficier de la déduction forfaitaire pour frais professionnels (10 % du revenu imposable, avec un plafond de 14.171 € en 2025). </a:t>
            </a:r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Non salarié « article 62 » :</a:t>
            </a:r>
          </a:p>
          <a:p>
            <a:pPr lvl="1" algn="just"/>
            <a:r>
              <a:rPr lang="fr-FR" sz="1400" dirty="0"/>
              <a:t>Ce statut concerne le </a:t>
            </a:r>
            <a:r>
              <a:rPr lang="fr-FR" sz="1400" u="sng" dirty="0"/>
              <a:t>gérant majoritaire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non- salarié, aussi bien au sens de la </a:t>
            </a:r>
            <a:r>
              <a:rPr lang="fr-FR" sz="1400" u="sng" dirty="0"/>
              <a:t>Sécurité sociale</a:t>
            </a:r>
            <a:r>
              <a:rPr lang="fr-FR" sz="1400" dirty="0"/>
              <a:t> qu’au sens du </a:t>
            </a:r>
            <a:r>
              <a:rPr lang="fr-FR" sz="1400" u="sng" dirty="0"/>
              <a:t>droit du travail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des non salariés.</a:t>
            </a:r>
          </a:p>
          <a:p>
            <a:pPr lvl="2" algn="just"/>
            <a:r>
              <a:rPr lang="fr-FR" sz="1400" dirty="0"/>
              <a:t>Son régime de retraite dépend de l’activité professionnelle exercée.</a:t>
            </a:r>
          </a:p>
          <a:p>
            <a:pPr lvl="1" algn="just"/>
            <a:r>
              <a:rPr lang="fr-FR" sz="1400" dirty="0"/>
              <a:t>Enfin, fiscalement, il relève de l’article 62 du Code général des impôts et peut à ce titre bénéficier de la déduction forfaitaire pour frais professionnels (10 % du revenu imposable, avec un plafond de 14.171 € en 2025). </a:t>
            </a:r>
          </a:p>
          <a:p>
            <a:endParaRPr lang="fr-FR" dirty="0"/>
          </a:p>
        </p:txBody>
      </p:sp>
      <p:pic>
        <p:nvPicPr>
          <p:cNvPr id="4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34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0"/>
          <p:cNvSpPr txBox="1"/>
          <p:nvPr/>
        </p:nvSpPr>
        <p:spPr>
          <a:xfrm>
            <a:off x="6876256" y="656715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88 511 €</a:t>
            </a:r>
            <a:endParaRPr lang="fr-FR" dirty="0"/>
          </a:p>
        </p:txBody>
      </p:sp>
      <p:sp>
        <p:nvSpPr>
          <p:cNvPr id="29" name="9"/>
          <p:cNvSpPr txBox="1"/>
          <p:nvPr/>
        </p:nvSpPr>
        <p:spPr>
          <a:xfrm>
            <a:off x="6875904" y="639295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0 €</a:t>
            </a:r>
            <a:endParaRPr lang="fr-FR" dirty="0"/>
          </a:p>
        </p:txBody>
      </p:sp>
      <p:sp>
        <p:nvSpPr>
          <p:cNvPr id="28" name="8"/>
          <p:cNvSpPr txBox="1"/>
          <p:nvPr/>
        </p:nvSpPr>
        <p:spPr>
          <a:xfrm>
            <a:off x="6875904" y="623731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24 098 €</a:t>
            </a:r>
            <a:endParaRPr lang="fr-FR" dirty="0"/>
          </a:p>
        </p:txBody>
      </p:sp>
      <p:sp>
        <p:nvSpPr>
          <p:cNvPr id="19" name="7"/>
          <p:cNvSpPr txBox="1"/>
          <p:nvPr/>
        </p:nvSpPr>
        <p:spPr>
          <a:xfrm>
            <a:off x="6876256" y="606314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64 413 €</a:t>
            </a:r>
            <a:endParaRPr lang="fr-FR" sz="1600" dirty="0"/>
          </a:p>
        </p:txBody>
      </p:sp>
      <p:sp>
        <p:nvSpPr>
          <p:cNvPr id="27" name="6"/>
          <p:cNvSpPr txBox="1"/>
          <p:nvPr/>
        </p:nvSpPr>
        <p:spPr>
          <a:xfrm>
            <a:off x="6876256" y="587727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 0 €</a:t>
            </a:r>
            <a:endParaRPr lang="fr-FR" dirty="0"/>
          </a:p>
        </p:txBody>
      </p:sp>
      <p:sp>
        <p:nvSpPr>
          <p:cNvPr id="26" name="5"/>
          <p:cNvSpPr txBox="1"/>
          <p:nvPr/>
        </p:nvSpPr>
        <p:spPr>
          <a:xfrm>
            <a:off x="6876256" y="570313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-24 098 €</a:t>
            </a:r>
            <a:endParaRPr lang="fr-FR" dirty="0"/>
          </a:p>
        </p:txBody>
      </p:sp>
      <p:sp>
        <p:nvSpPr>
          <p:cNvPr id="25" name="4"/>
          <p:cNvSpPr txBox="1"/>
          <p:nvPr/>
        </p:nvSpPr>
        <p:spPr>
          <a:xfrm>
            <a:off x="6876256" y="551723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-18 428 €</a:t>
            </a:r>
            <a:endParaRPr lang="fr-FR" dirty="0"/>
          </a:p>
        </p:txBody>
      </p:sp>
      <p:sp>
        <p:nvSpPr>
          <p:cNvPr id="24" name="3"/>
          <p:cNvSpPr txBox="1"/>
          <p:nvPr/>
        </p:nvSpPr>
        <p:spPr>
          <a:xfrm>
            <a:off x="6876256" y="5343131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-14 780 €</a:t>
            </a:r>
            <a:endParaRPr lang="fr-FR" dirty="0"/>
          </a:p>
        </p:txBody>
      </p:sp>
      <p:sp>
        <p:nvSpPr>
          <p:cNvPr id="21" name="2"/>
          <p:cNvSpPr txBox="1"/>
          <p:nvPr/>
        </p:nvSpPr>
        <p:spPr>
          <a:xfrm>
            <a:off x="6876256" y="51571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-15 681 €</a:t>
            </a:r>
            <a:endParaRPr lang="fr-FR" dirty="0"/>
          </a:p>
        </p:txBody>
      </p:sp>
      <p:sp>
        <p:nvSpPr>
          <p:cNvPr id="6" name="1"/>
          <p:cNvSpPr txBox="1"/>
          <p:nvPr/>
        </p:nvSpPr>
        <p:spPr>
          <a:xfrm>
            <a:off x="6876256" y="4967984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137 400 €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évaluer l’efficacité d’une rémunération ?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484783"/>
            <a:ext cx="8856984" cy="3306417"/>
          </a:xfrm>
          <a:ln>
            <a:solidFill>
              <a:srgbClr val="9662AB"/>
            </a:solidFill>
          </a:ln>
        </p:spPr>
        <p:txBody>
          <a:bodyPr>
            <a:normAutofit/>
          </a:bodyPr>
          <a:lstStyle/>
          <a:p>
            <a:pPr algn="just"/>
            <a:r>
              <a:rPr lang="fr-FR" sz="1200" dirty="0"/>
              <a:t>Entre le coût supporté par l'entreprise et le revenu disponible pour l'intéressé, net de tous prélèvements, quatre types de </a:t>
            </a:r>
            <a:r>
              <a:rPr lang="fr-FR" sz="1200" b="1" u="sng" dirty="0"/>
              <a:t>prélèvements obligatoires</a:t>
            </a:r>
            <a:r>
              <a:rPr lang="fr-FR" sz="1200" dirty="0"/>
              <a:t> doivent être distingués :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improductives </a:t>
            </a:r>
            <a:r>
              <a:rPr lang="fr-FR" sz="1200" dirty="0"/>
              <a:t>: elles ne génèrent aucun droit, personnel ou familial.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non relatives </a:t>
            </a:r>
            <a:r>
              <a:rPr lang="fr-FR" sz="1200" dirty="0"/>
              <a:t>: elles génèrent des droits, mais ceux-ci ne sont pas proportionnels à la cotisation payée. La plus importante des cotisations sociales non relatives est la cotisation d'assurance-maladie.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relatives </a:t>
            </a:r>
            <a:r>
              <a:rPr lang="fr-FR" sz="1200" dirty="0"/>
              <a:t>: elles génèrent des droits qui sont proportionnels à la cotisation payée. Les cotisations relatives comprennent les cotisations retraite, principalement, et les cotisations couvrant les risques d'incapacité, d'invalidité et de décès, plus marginalement.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L'impôt sur le revenu </a:t>
            </a:r>
            <a:r>
              <a:rPr lang="fr-FR" sz="1200" dirty="0"/>
              <a:t>: il ne génère pas de droits.</a:t>
            </a:r>
          </a:p>
          <a:p>
            <a:pPr algn="just"/>
            <a:r>
              <a:rPr lang="fr-FR" sz="1200" dirty="0"/>
              <a:t>En plus de ces prélèvements obligatoires, l'intéressé peut décider de supporter des </a:t>
            </a:r>
            <a:r>
              <a:rPr lang="fr-FR" sz="1200" b="1" u="sng" dirty="0"/>
              <a:t>prélèvements facultatifs</a:t>
            </a:r>
            <a:r>
              <a:rPr lang="fr-FR" sz="1200" dirty="0"/>
              <a:t>, afin d'augmenter ses couvertures retraite, incapacité, invalidité, décès ou frais de santé.</a:t>
            </a:r>
          </a:p>
          <a:p>
            <a:pPr algn="just"/>
            <a:r>
              <a:rPr lang="fr-FR" sz="1200" b="1" dirty="0">
                <a:solidFill>
                  <a:srgbClr val="7030A0"/>
                </a:solidFill>
              </a:rPr>
              <a:t>L’efficacité globale </a:t>
            </a:r>
            <a:r>
              <a:rPr lang="fr-FR" sz="1200" dirty="0"/>
              <a:t>d’une rémunération se calcule, à un premier stade sommaire de l’analyse, en additionnant </a:t>
            </a:r>
            <a:r>
              <a:rPr lang="fr-FR" sz="1200" b="1" dirty="0">
                <a:solidFill>
                  <a:srgbClr val="7030A0"/>
                </a:solidFill>
              </a:rPr>
              <a:t>le revenu disponible </a:t>
            </a:r>
            <a:r>
              <a:rPr lang="fr-FR" sz="1200" dirty="0"/>
              <a:t>et </a:t>
            </a:r>
            <a:r>
              <a:rPr lang="fr-FR" sz="1200" b="1" dirty="0">
                <a:solidFill>
                  <a:srgbClr val="7030A0"/>
                </a:solidFill>
              </a:rPr>
              <a:t>les cotisations relatives</a:t>
            </a:r>
            <a:r>
              <a:rPr lang="fr-FR" sz="1200" dirty="0"/>
              <a:t>, légales et facultatives. Une analyse plus détaillée exigera de mesurer les droits générés par ces cotisations relatives.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887904" y="4967984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87904" y="5157192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887904" y="5343131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887904" y="551723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887904" y="5703139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87904" y="5877272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87904" y="6063147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887904" y="6237312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887904" y="6392958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887904" y="6567155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402598" y="5071767"/>
            <a:ext cx="1513218" cy="151623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44000" tIns="180000" rIns="144000" rtlCol="0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Exemple d’application pour un président de SAS percevant un salaire annuel brut de 100 K€</a:t>
            </a:r>
          </a:p>
        </p:txBody>
      </p:sp>
      <p:pic>
        <p:nvPicPr>
          <p:cNvPr id="30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135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Paramètres des calculs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>
            <a:normAutofit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Situation personnelle :</a:t>
            </a:r>
          </a:p>
          <a:p>
            <a:pPr lvl="1"/>
            <a:r>
              <a:rPr lang="fr-FR" sz="1400" dirty="0"/>
              <a:t>{%tagLibelle:SituationPersonnelle1%}.</a:t>
            </a:r>
          </a:p>
          <a:p>
            <a:pPr lvl="1"/>
            <a:r>
              <a:rPr lang="fr-FR" sz="1400" dirty="0"/>
              <a:t>{%tagLibelle:SituationPersonnelle2%}. {%tagLibelle:SituationPersonnelle3%}</a:t>
            </a:r>
          </a:p>
          <a:p>
            <a:pPr lvl="1"/>
            <a:endParaRPr lang="fr-FR" sz="1400" dirty="0"/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Situation professionnelle :</a:t>
            </a:r>
          </a:p>
          <a:p>
            <a:pPr lvl="1"/>
            <a:r>
              <a:rPr lang="fr-FR" sz="1400" dirty="0"/>
              <a:t>{%tagLibelle:SituationProfessionnelle1%}. {%tagLibelle:SituationProfessionnelle2%}</a:t>
            </a:r>
          </a:p>
          <a:p>
            <a:pPr lvl="1"/>
            <a:r>
              <a:rPr lang="fr-FR" sz="1400" dirty="0"/>
              <a:t>{%tagLibelle:SituationProfessionnelle3%}.</a:t>
            </a:r>
          </a:p>
          <a:p>
            <a:pPr lvl="1"/>
            <a:r>
              <a:rPr lang="fr-FR" sz="1400"/>
              <a:t>{%tagLibelle:SituationProfessionnelle4%}.</a:t>
            </a:r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 algn="just"/>
            <a:endParaRPr lang="fr-FR" sz="1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330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synthétiques</a:t>
            </a:r>
          </a:p>
        </p:txBody>
      </p:sp>
      <p:sp>
        <p:nvSpPr>
          <p:cNvPr id="4" name="10"/>
          <p:cNvSpPr txBox="1"/>
          <p:nvPr/>
        </p:nvSpPr>
        <p:spPr>
          <a:xfrm>
            <a:off x="3347591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5" name="9"/>
          <p:cNvSpPr txBox="1"/>
          <p:nvPr/>
        </p:nvSpPr>
        <p:spPr>
          <a:xfrm>
            <a:off x="3347239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8"/>
          <p:cNvSpPr txBox="1"/>
          <p:nvPr/>
        </p:nvSpPr>
        <p:spPr>
          <a:xfrm>
            <a:off x="3347239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7"/>
          <p:cNvSpPr txBox="1"/>
          <p:nvPr/>
        </p:nvSpPr>
        <p:spPr>
          <a:xfrm>
            <a:off x="3347591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9" name="6"/>
          <p:cNvSpPr txBox="1"/>
          <p:nvPr/>
        </p:nvSpPr>
        <p:spPr>
          <a:xfrm>
            <a:off x="3347591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5"/>
          <p:cNvSpPr txBox="1"/>
          <p:nvPr/>
        </p:nvSpPr>
        <p:spPr>
          <a:xfrm>
            <a:off x="3347591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4"/>
          <p:cNvSpPr txBox="1"/>
          <p:nvPr/>
        </p:nvSpPr>
        <p:spPr>
          <a:xfrm>
            <a:off x="3347591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3"/>
          <p:cNvSpPr txBox="1"/>
          <p:nvPr/>
        </p:nvSpPr>
        <p:spPr>
          <a:xfrm>
            <a:off x="3347591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3" name="2"/>
          <p:cNvSpPr txBox="1"/>
          <p:nvPr/>
        </p:nvSpPr>
        <p:spPr>
          <a:xfrm>
            <a:off x="3347591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1"/>
          <p:cNvSpPr txBox="1"/>
          <p:nvPr/>
        </p:nvSpPr>
        <p:spPr>
          <a:xfrm>
            <a:off x="3347591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359239" y="3450596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59239" y="3666620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59239" y="3918668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59239" y="413469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59239" y="4350716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59239" y="4566740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59239" y="47885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59239" y="5004575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5220599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59239" y="5436623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5" name="10"/>
          <p:cNvSpPr txBox="1"/>
          <p:nvPr/>
        </p:nvSpPr>
        <p:spPr>
          <a:xfrm>
            <a:off x="4669494" y="543662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9"/>
          <p:cNvSpPr txBox="1"/>
          <p:nvPr/>
        </p:nvSpPr>
        <p:spPr>
          <a:xfrm>
            <a:off x="4669142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8"/>
          <p:cNvSpPr txBox="1"/>
          <p:nvPr/>
        </p:nvSpPr>
        <p:spPr>
          <a:xfrm>
            <a:off x="4669142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7"/>
          <p:cNvSpPr txBox="1"/>
          <p:nvPr/>
        </p:nvSpPr>
        <p:spPr>
          <a:xfrm>
            <a:off x="4669494" y="47885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</a:t>
            </a:r>
            <a:r>
              <a:rPr lang="fr-FR" sz="1000" b="1" dirty="0">
                <a:solidFill>
                  <a:srgbClr val="002060"/>
                </a:solidFill>
                <a:latin typeface="Calibri" panose="020F0502020204030204" pitchFamily="34" charset="0"/>
              </a:rPr>
              <a:t>(,0" €")%}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29" name="6"/>
          <p:cNvSpPr txBox="1"/>
          <p:nvPr/>
        </p:nvSpPr>
        <p:spPr>
          <a:xfrm>
            <a:off x="4669494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5"/>
          <p:cNvSpPr txBox="1"/>
          <p:nvPr/>
        </p:nvSpPr>
        <p:spPr>
          <a:xfrm>
            <a:off x="4669494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4"/>
          <p:cNvSpPr txBox="1"/>
          <p:nvPr/>
        </p:nvSpPr>
        <p:spPr>
          <a:xfrm>
            <a:off x="4669494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3"/>
          <p:cNvSpPr txBox="1"/>
          <p:nvPr/>
        </p:nvSpPr>
        <p:spPr>
          <a:xfrm>
            <a:off x="4669494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2"/>
          <p:cNvSpPr txBox="1"/>
          <p:nvPr/>
        </p:nvSpPr>
        <p:spPr>
          <a:xfrm>
            <a:off x="4669494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1"/>
          <p:cNvSpPr txBox="1"/>
          <p:nvPr/>
        </p:nvSpPr>
        <p:spPr>
          <a:xfrm>
            <a:off x="4669494" y="3450596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10"/>
          <p:cNvSpPr txBox="1"/>
          <p:nvPr/>
        </p:nvSpPr>
        <p:spPr>
          <a:xfrm>
            <a:off x="7341360" y="543662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9"/>
          <p:cNvSpPr txBox="1"/>
          <p:nvPr/>
        </p:nvSpPr>
        <p:spPr>
          <a:xfrm>
            <a:off x="7341008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{%tagLibelle:MttCotFacRelatives4(,0"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8"/>
          <p:cNvSpPr txBox="1"/>
          <p:nvPr/>
        </p:nvSpPr>
        <p:spPr>
          <a:xfrm>
            <a:off x="7341008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7"/>
          <p:cNvSpPr txBox="1"/>
          <p:nvPr/>
        </p:nvSpPr>
        <p:spPr>
          <a:xfrm>
            <a:off x="7341360" y="47885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6"/>
          <p:cNvSpPr txBox="1"/>
          <p:nvPr/>
        </p:nvSpPr>
        <p:spPr>
          <a:xfrm>
            <a:off x="7341360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5"/>
          <p:cNvSpPr txBox="1"/>
          <p:nvPr/>
        </p:nvSpPr>
        <p:spPr>
          <a:xfrm>
            <a:off x="7341360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4"/>
          <p:cNvSpPr txBox="1"/>
          <p:nvPr/>
        </p:nvSpPr>
        <p:spPr>
          <a:xfrm>
            <a:off x="7341360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{%tagLibelle:MttCotLegNonRelatives4(,0"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3"/>
          <p:cNvSpPr txBox="1"/>
          <p:nvPr/>
        </p:nvSpPr>
        <p:spPr>
          <a:xfrm>
            <a:off x="7341360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{%tagLibelle:MttCotLegImproductives4(, 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2"/>
          <p:cNvSpPr txBox="1"/>
          <p:nvPr/>
        </p:nvSpPr>
        <p:spPr>
          <a:xfrm>
            <a:off x="7341360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1"/>
          <p:cNvSpPr txBox="1"/>
          <p:nvPr/>
        </p:nvSpPr>
        <p:spPr>
          <a:xfrm>
            <a:off x="7341360" y="3450596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10"/>
          <p:cNvSpPr txBox="1"/>
          <p:nvPr/>
        </p:nvSpPr>
        <p:spPr>
          <a:xfrm>
            <a:off x="6013798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6" name="9"/>
          <p:cNvSpPr txBox="1"/>
          <p:nvPr/>
        </p:nvSpPr>
        <p:spPr>
          <a:xfrm>
            <a:off x="6013446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8"/>
          <p:cNvSpPr txBox="1"/>
          <p:nvPr/>
        </p:nvSpPr>
        <p:spPr>
          <a:xfrm>
            <a:off x="6013446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7"/>
          <p:cNvSpPr txBox="1"/>
          <p:nvPr/>
        </p:nvSpPr>
        <p:spPr>
          <a:xfrm>
            <a:off x="6013798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49" name="6"/>
          <p:cNvSpPr txBox="1"/>
          <p:nvPr/>
        </p:nvSpPr>
        <p:spPr>
          <a:xfrm>
            <a:off x="6013798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5"/>
          <p:cNvSpPr txBox="1"/>
          <p:nvPr/>
        </p:nvSpPr>
        <p:spPr>
          <a:xfrm>
            <a:off x="6013798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4"/>
          <p:cNvSpPr txBox="1"/>
          <p:nvPr/>
        </p:nvSpPr>
        <p:spPr>
          <a:xfrm>
            <a:off x="6013798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2" name="3"/>
          <p:cNvSpPr txBox="1"/>
          <p:nvPr/>
        </p:nvSpPr>
        <p:spPr>
          <a:xfrm>
            <a:off x="6013798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2"/>
          <p:cNvSpPr txBox="1"/>
          <p:nvPr/>
        </p:nvSpPr>
        <p:spPr>
          <a:xfrm>
            <a:off x="6013798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1"/>
          <p:cNvSpPr txBox="1"/>
          <p:nvPr/>
        </p:nvSpPr>
        <p:spPr>
          <a:xfrm>
            <a:off x="6013798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347864" y="2060848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5" name="ZoneTexte 54"/>
          <p:cNvSpPr txBox="1"/>
          <p:nvPr/>
        </p:nvSpPr>
        <p:spPr>
          <a:xfrm>
            <a:off x="4669142" y="2065088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6013446" y="2074231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57" name="ZoneTexte 56"/>
          <p:cNvSpPr txBox="1"/>
          <p:nvPr/>
        </p:nvSpPr>
        <p:spPr>
          <a:xfrm>
            <a:off x="7357750" y="2069992"/>
            <a:ext cx="1224136" cy="130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97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disponible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4499992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6" name="Bulle narrative : rectangle à coins arrondis 5"/>
          <p:cNvSpPr/>
          <p:nvPr/>
        </p:nvSpPr>
        <p:spPr>
          <a:xfrm>
            <a:off x="7236296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3347591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3347239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3347239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3347591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3347591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3347591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3347591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3347591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3347591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3347591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9239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59239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59239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59239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59239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59239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59239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59239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59239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4669494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4669142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4669142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4669494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4669494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4669494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4669494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4669494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4669494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4669494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10"/>
          <p:cNvSpPr txBox="1"/>
          <p:nvPr/>
        </p:nvSpPr>
        <p:spPr>
          <a:xfrm>
            <a:off x="7341360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9"/>
          <p:cNvSpPr txBox="1"/>
          <p:nvPr/>
        </p:nvSpPr>
        <p:spPr>
          <a:xfrm>
            <a:off x="7341008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{%tagLibelle:MttCotFacRelativesOpti4(,0"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8"/>
          <p:cNvSpPr txBox="1"/>
          <p:nvPr/>
        </p:nvSpPr>
        <p:spPr>
          <a:xfrm>
            <a:off x="7341008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7"/>
          <p:cNvSpPr txBox="1"/>
          <p:nvPr/>
        </p:nvSpPr>
        <p:spPr>
          <a:xfrm>
            <a:off x="7341360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6"/>
          <p:cNvSpPr txBox="1"/>
          <p:nvPr/>
        </p:nvSpPr>
        <p:spPr>
          <a:xfrm>
            <a:off x="7341360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5"/>
          <p:cNvSpPr txBox="1"/>
          <p:nvPr/>
        </p:nvSpPr>
        <p:spPr>
          <a:xfrm>
            <a:off x="7341360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4"/>
          <p:cNvSpPr txBox="1"/>
          <p:nvPr/>
        </p:nvSpPr>
        <p:spPr>
          <a:xfrm>
            <a:off x="7341360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{%tagLibelle:MttCotLegNonRelativesOpti4(,0"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3"/>
          <p:cNvSpPr txBox="1"/>
          <p:nvPr/>
        </p:nvSpPr>
        <p:spPr>
          <a:xfrm>
            <a:off x="7341360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{%tagLibelle:MttCotLegImproductivesOpti4(, 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2"/>
          <p:cNvSpPr txBox="1"/>
          <p:nvPr/>
        </p:nvSpPr>
        <p:spPr>
          <a:xfrm>
            <a:off x="7341360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1"/>
          <p:cNvSpPr txBox="1"/>
          <p:nvPr/>
        </p:nvSpPr>
        <p:spPr>
          <a:xfrm>
            <a:off x="7341360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10"/>
          <p:cNvSpPr txBox="1"/>
          <p:nvPr/>
        </p:nvSpPr>
        <p:spPr>
          <a:xfrm>
            <a:off x="6013798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9" name="9"/>
          <p:cNvSpPr txBox="1"/>
          <p:nvPr/>
        </p:nvSpPr>
        <p:spPr>
          <a:xfrm>
            <a:off x="6013446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8"/>
          <p:cNvSpPr txBox="1"/>
          <p:nvPr/>
        </p:nvSpPr>
        <p:spPr>
          <a:xfrm>
            <a:off x="6013446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7"/>
          <p:cNvSpPr txBox="1"/>
          <p:nvPr/>
        </p:nvSpPr>
        <p:spPr>
          <a:xfrm>
            <a:off x="6013798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2" name="6"/>
          <p:cNvSpPr txBox="1"/>
          <p:nvPr/>
        </p:nvSpPr>
        <p:spPr>
          <a:xfrm>
            <a:off x="6013798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5"/>
          <p:cNvSpPr txBox="1"/>
          <p:nvPr/>
        </p:nvSpPr>
        <p:spPr>
          <a:xfrm>
            <a:off x="6013798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4"/>
          <p:cNvSpPr txBox="1"/>
          <p:nvPr/>
        </p:nvSpPr>
        <p:spPr>
          <a:xfrm>
            <a:off x="6013798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3"/>
          <p:cNvSpPr txBox="1"/>
          <p:nvPr/>
        </p:nvSpPr>
        <p:spPr>
          <a:xfrm>
            <a:off x="6013798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2"/>
          <p:cNvSpPr txBox="1"/>
          <p:nvPr/>
        </p:nvSpPr>
        <p:spPr>
          <a:xfrm>
            <a:off x="6013798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7" name="1"/>
          <p:cNvSpPr txBox="1"/>
          <p:nvPr/>
        </p:nvSpPr>
        <p:spPr>
          <a:xfrm>
            <a:off x="6013798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3347864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4669142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6013446" y="2772715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357750" y="2768476"/>
            <a:ext cx="1224136" cy="130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637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global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4499992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6" name="Bulle narrative : rectangle à coins arrondis 5"/>
          <p:cNvSpPr/>
          <p:nvPr/>
        </p:nvSpPr>
        <p:spPr>
          <a:xfrm>
            <a:off x="7236296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3347591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3347239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3347239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3347591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3347591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3347591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3347591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3347591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3347591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3347591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9239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59239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59239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59239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59239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59239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59239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59239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59239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4669494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4669142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4669142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4669494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4669494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tagLibelle:MttCotFacRelativeOptiG2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4669494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4669494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4669494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4669494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4669494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10"/>
          <p:cNvSpPr txBox="1"/>
          <p:nvPr/>
        </p:nvSpPr>
        <p:spPr>
          <a:xfrm>
            <a:off x="7341360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9"/>
          <p:cNvSpPr txBox="1"/>
          <p:nvPr/>
        </p:nvSpPr>
        <p:spPr>
          <a:xfrm>
            <a:off x="7341008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{%tagLibelle:MttCotFacRelativesOptiG4(,0"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8"/>
          <p:cNvSpPr txBox="1"/>
          <p:nvPr/>
        </p:nvSpPr>
        <p:spPr>
          <a:xfrm>
            <a:off x="7341008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{%tagLibelle:MttCotLegRelativesOptiG4(,0"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7"/>
          <p:cNvSpPr txBox="1"/>
          <p:nvPr/>
        </p:nvSpPr>
        <p:spPr>
          <a:xfrm>
            <a:off x="7341360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6"/>
          <p:cNvSpPr txBox="1"/>
          <p:nvPr/>
        </p:nvSpPr>
        <p:spPr>
          <a:xfrm>
            <a:off x="7341360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5"/>
          <p:cNvSpPr txBox="1"/>
          <p:nvPr/>
        </p:nvSpPr>
        <p:spPr>
          <a:xfrm>
            <a:off x="7341360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4"/>
          <p:cNvSpPr txBox="1"/>
          <p:nvPr/>
        </p:nvSpPr>
        <p:spPr>
          <a:xfrm>
            <a:off x="7341360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{%tagLibelle:MttCotLegNonRelativesOptiG4(,0"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3"/>
          <p:cNvSpPr txBox="1"/>
          <p:nvPr/>
        </p:nvSpPr>
        <p:spPr>
          <a:xfrm>
            <a:off x="7341360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{%tagLibelle:MttCotLegImproductivesOptiG4(, 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2"/>
          <p:cNvSpPr txBox="1"/>
          <p:nvPr/>
        </p:nvSpPr>
        <p:spPr>
          <a:xfrm>
            <a:off x="7341360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1"/>
          <p:cNvSpPr txBox="1"/>
          <p:nvPr/>
        </p:nvSpPr>
        <p:spPr>
          <a:xfrm>
            <a:off x="7341360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{%tagLibelle:MttCoutEntrepriseOptiG4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10"/>
          <p:cNvSpPr txBox="1"/>
          <p:nvPr/>
        </p:nvSpPr>
        <p:spPr>
          <a:xfrm>
            <a:off x="6013798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9" name="9"/>
          <p:cNvSpPr txBox="1"/>
          <p:nvPr/>
        </p:nvSpPr>
        <p:spPr>
          <a:xfrm>
            <a:off x="6013446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8"/>
          <p:cNvSpPr txBox="1"/>
          <p:nvPr/>
        </p:nvSpPr>
        <p:spPr>
          <a:xfrm>
            <a:off x="6013446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7"/>
          <p:cNvSpPr txBox="1"/>
          <p:nvPr/>
        </p:nvSpPr>
        <p:spPr>
          <a:xfrm>
            <a:off x="6013798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2" name="6"/>
          <p:cNvSpPr txBox="1"/>
          <p:nvPr/>
        </p:nvSpPr>
        <p:spPr>
          <a:xfrm>
            <a:off x="6013798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5"/>
          <p:cNvSpPr txBox="1"/>
          <p:nvPr/>
        </p:nvSpPr>
        <p:spPr>
          <a:xfrm>
            <a:off x="6013798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4"/>
          <p:cNvSpPr txBox="1"/>
          <p:nvPr/>
        </p:nvSpPr>
        <p:spPr>
          <a:xfrm>
            <a:off x="6013798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3"/>
          <p:cNvSpPr txBox="1"/>
          <p:nvPr/>
        </p:nvSpPr>
        <p:spPr>
          <a:xfrm>
            <a:off x="6013798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2"/>
          <p:cNvSpPr txBox="1"/>
          <p:nvPr/>
        </p:nvSpPr>
        <p:spPr>
          <a:xfrm>
            <a:off x="6013798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7" name="1"/>
          <p:cNvSpPr txBox="1"/>
          <p:nvPr/>
        </p:nvSpPr>
        <p:spPr>
          <a:xfrm>
            <a:off x="6013798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3347864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4669142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6013446" y="2772715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357750" y="2768476"/>
            <a:ext cx="1224136" cy="130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894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grille de comparaison pour agir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556792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 choix du statut et du dosage entre rémunération et dividendes est susceptible d’augmenter le revenu disponible, à coût constant pour l’entreprise.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Mais cette augmentation signifie toujours la diminution des cotisations relatives.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Ainsi, le changement de statut n’aura d’intérêt qu’à la condition que la capacité d’épargne libre – qui est égale à l’augmentation de revenu disponible - permette une amélioration des couvertures sociales (retraite, incapacité, invalidité et décès).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Les enjeux de cette problématique sont résumés par les chiffres ci-dessous :</a:t>
            </a:r>
          </a:p>
        </p:txBody>
      </p:sp>
      <p:sp>
        <p:nvSpPr>
          <p:cNvPr id="10" name="7"/>
          <p:cNvSpPr txBox="1"/>
          <p:nvPr/>
        </p:nvSpPr>
        <p:spPr>
          <a:xfrm>
            <a:off x="3347591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6" name="1"/>
          <p:cNvSpPr txBox="1"/>
          <p:nvPr/>
        </p:nvSpPr>
        <p:spPr>
          <a:xfrm>
            <a:off x="3347591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359239" y="4441697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47112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30" name="7"/>
          <p:cNvSpPr txBox="1"/>
          <p:nvPr/>
        </p:nvSpPr>
        <p:spPr>
          <a:xfrm>
            <a:off x="4669494" y="47112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1"/>
          <p:cNvSpPr txBox="1"/>
          <p:nvPr/>
        </p:nvSpPr>
        <p:spPr>
          <a:xfrm>
            <a:off x="4669494" y="444169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7"/>
          <p:cNvSpPr txBox="1"/>
          <p:nvPr/>
        </p:nvSpPr>
        <p:spPr>
          <a:xfrm>
            <a:off x="7341360" y="47112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1"/>
          <p:cNvSpPr txBox="1"/>
          <p:nvPr/>
        </p:nvSpPr>
        <p:spPr>
          <a:xfrm>
            <a:off x="7341360" y="444169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7"/>
          <p:cNvSpPr txBox="1"/>
          <p:nvPr/>
        </p:nvSpPr>
        <p:spPr>
          <a:xfrm>
            <a:off x="6013798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6" name="1"/>
          <p:cNvSpPr txBox="1"/>
          <p:nvPr/>
        </p:nvSpPr>
        <p:spPr>
          <a:xfrm>
            <a:off x="6013798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3347864" y="3361577"/>
            <a:ext cx="1224136" cy="10080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8" name="ZoneTexte 57"/>
          <p:cNvSpPr txBox="1"/>
          <p:nvPr/>
        </p:nvSpPr>
        <p:spPr>
          <a:xfrm>
            <a:off x="4669142" y="3361577"/>
            <a:ext cx="1224136" cy="100807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013446" y="3361577"/>
            <a:ext cx="1224136" cy="100807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0" name="ZoneTexte 59"/>
          <p:cNvSpPr txBox="1"/>
          <p:nvPr/>
        </p:nvSpPr>
        <p:spPr>
          <a:xfrm>
            <a:off x="7357750" y="3361577"/>
            <a:ext cx="1224136" cy="100807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7"/>
          <p:cNvSpPr txBox="1"/>
          <p:nvPr/>
        </p:nvSpPr>
        <p:spPr>
          <a:xfrm>
            <a:off x="3347591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{%tagLibelle:MttRevenufaible1(,0" €")%}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359238" y="4987564"/>
            <a:ext cx="2484569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rgbClr val="D1B606"/>
                </a:solidFill>
                <a:latin typeface="Calibri" panose="020F0502020204030204" pitchFamily="34" charset="0"/>
              </a:rPr>
              <a:t>Revenu disponible égalisé sur le plus faible</a:t>
            </a:r>
          </a:p>
        </p:txBody>
      </p:sp>
      <p:sp>
        <p:nvSpPr>
          <p:cNvPr id="63" name="7"/>
          <p:cNvSpPr txBox="1"/>
          <p:nvPr/>
        </p:nvSpPr>
        <p:spPr>
          <a:xfrm>
            <a:off x="4669494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Calibri" panose="020F0502020204030204" pitchFamily="34" charset="0"/>
              </a:rPr>
              <a:t>{%tagLibelle:MttRevenufaible2(,0" €")%}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64" name="7"/>
          <p:cNvSpPr txBox="1"/>
          <p:nvPr/>
        </p:nvSpPr>
        <p:spPr>
          <a:xfrm>
            <a:off x="7341360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Calibri" panose="020F0502020204030204" pitchFamily="34" charset="0"/>
              </a:rPr>
              <a:t>{%tagLibelle:MttRevenufaible4(,0" €")%}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65" name="7"/>
          <p:cNvSpPr txBox="1"/>
          <p:nvPr/>
        </p:nvSpPr>
        <p:spPr>
          <a:xfrm>
            <a:off x="6013798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{%tagLibelle:MttRevenufaible3(,0" €")%}</a:t>
            </a:r>
          </a:p>
        </p:txBody>
      </p:sp>
      <p:sp>
        <p:nvSpPr>
          <p:cNvPr id="66" name="1"/>
          <p:cNvSpPr txBox="1"/>
          <p:nvPr/>
        </p:nvSpPr>
        <p:spPr>
          <a:xfrm>
            <a:off x="3347590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{%tagLibelle:MttCapaciteEpargnePerso1(,0" €")%}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359238" y="5271552"/>
            <a:ext cx="2484569" cy="275383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Capacité d’épargne personnelle (2) – (1)</a:t>
            </a:r>
          </a:p>
        </p:txBody>
      </p:sp>
      <p:sp>
        <p:nvSpPr>
          <p:cNvPr id="68" name="1"/>
          <p:cNvSpPr txBox="1"/>
          <p:nvPr/>
        </p:nvSpPr>
        <p:spPr>
          <a:xfrm>
            <a:off x="4669493" y="527155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{%tagLibelle:MttCapaciteEpargnePerso2(,0"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9" name="1"/>
          <p:cNvSpPr txBox="1"/>
          <p:nvPr/>
        </p:nvSpPr>
        <p:spPr>
          <a:xfrm>
            <a:off x="7341359" y="527155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{%tagLibelle:MttCapaciteEpargnePerso4(,0"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0" name="1"/>
          <p:cNvSpPr txBox="1"/>
          <p:nvPr/>
        </p:nvSpPr>
        <p:spPr>
          <a:xfrm>
            <a:off x="6013797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{%tagLibelle:MttCapaciteEpargnePerso3(,0" €")%}</a:t>
            </a:r>
            <a:endParaRPr lang="fr-FR" dirty="0"/>
          </a:p>
        </p:txBody>
      </p:sp>
      <p:sp>
        <p:nvSpPr>
          <p:cNvPr id="71" name="7"/>
          <p:cNvSpPr txBox="1"/>
          <p:nvPr/>
        </p:nvSpPr>
        <p:spPr>
          <a:xfrm>
            <a:off x="3347591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{%tagLibelle:MttPerteCotRelatives1(,0" €")%}</a:t>
            </a:r>
            <a:endParaRPr lang="fr-FR" sz="1600" dirty="0"/>
          </a:p>
        </p:txBody>
      </p:sp>
      <p:sp>
        <p:nvSpPr>
          <p:cNvPr id="72" name="ZoneTexte 71"/>
          <p:cNvSpPr txBox="1"/>
          <p:nvPr/>
        </p:nvSpPr>
        <p:spPr>
          <a:xfrm>
            <a:off x="359238" y="554693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Perte de cotisations relatives</a:t>
            </a:r>
          </a:p>
        </p:txBody>
      </p:sp>
      <p:sp>
        <p:nvSpPr>
          <p:cNvPr id="73" name="7"/>
          <p:cNvSpPr txBox="1"/>
          <p:nvPr/>
        </p:nvSpPr>
        <p:spPr>
          <a:xfrm>
            <a:off x="4669494" y="55469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{%tagLibelle:MttPerteCotRelatives2(,0"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4" name="7"/>
          <p:cNvSpPr txBox="1"/>
          <p:nvPr/>
        </p:nvSpPr>
        <p:spPr>
          <a:xfrm>
            <a:off x="7341360" y="55469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{%tagLibelle:MttPerteCotRelatives4(,0"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7"/>
          <p:cNvSpPr txBox="1"/>
          <p:nvPr/>
        </p:nvSpPr>
        <p:spPr>
          <a:xfrm>
            <a:off x="6013798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{%tagLibelle:MttPerteCotRelatives3(,0" €")%}</a:t>
            </a:r>
            <a:endParaRPr lang="fr-FR" sz="1600" dirty="0"/>
          </a:p>
        </p:txBody>
      </p:sp>
      <p:sp>
        <p:nvSpPr>
          <p:cNvPr id="76" name="7"/>
          <p:cNvSpPr txBox="1"/>
          <p:nvPr/>
        </p:nvSpPr>
        <p:spPr>
          <a:xfrm>
            <a:off x="3347591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{%tagLibelle:TauxPerteCotRelatives1%} %</a:t>
            </a:r>
            <a:endParaRPr lang="fr-FR" sz="1600" dirty="0"/>
          </a:p>
        </p:txBody>
      </p:sp>
      <p:sp>
        <p:nvSpPr>
          <p:cNvPr id="77" name="ZoneTexte 76"/>
          <p:cNvSpPr txBox="1"/>
          <p:nvPr/>
        </p:nvSpPr>
        <p:spPr>
          <a:xfrm>
            <a:off x="359238" y="584707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Capacité d’épargne / perte de cotisations relatives</a:t>
            </a:r>
          </a:p>
        </p:txBody>
      </p:sp>
      <p:sp>
        <p:nvSpPr>
          <p:cNvPr id="78" name="7"/>
          <p:cNvSpPr txBox="1"/>
          <p:nvPr/>
        </p:nvSpPr>
        <p:spPr>
          <a:xfrm>
            <a:off x="4669494" y="584707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{%tagLibelle:TauxPerteCotRelatives2%} %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9" name="7"/>
          <p:cNvSpPr txBox="1"/>
          <p:nvPr/>
        </p:nvSpPr>
        <p:spPr>
          <a:xfrm>
            <a:off x="7341360" y="584707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{%tagLibelle:TauxPerteCotRelatives4%} %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7"/>
          <p:cNvSpPr txBox="1"/>
          <p:nvPr/>
        </p:nvSpPr>
        <p:spPr>
          <a:xfrm>
            <a:off x="6013798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{%tagLibelle:TauxPerteCotRelatives3%} %</a:t>
            </a:r>
            <a:endParaRPr lang="fr-FR" sz="1600" dirty="0"/>
          </a:p>
        </p:txBody>
      </p:sp>
      <p:pic>
        <p:nvPicPr>
          <p:cNvPr id="3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622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PSLIDETOCALGOID" val="Standard"/>
  <p:tag name="UPSLIDETOCMASTERID" val="UpSlide one V101-Dec-15"/>
  <p:tag name="UPSLIDETOCMASTERNAME" val="UpSlide one V1"/>
  <p:tag name="UPSLIDETOCMASTERLASTEDITIONDATE" val="635847458920281046"/>
  <p:tag name="UPSLIDETOCOPTIONS" val="&lt;?xml version=&quot;1.0&quot; encoding=&quot;utf-16&quot;?&gt;&#10;&lt;TocContentOptions xmlns:xsi=&quot;http://www.w3.org/2001/XMLSchema-instance&quot; xmlns:xsd=&quot;http://www.w3.org/2001/XMLSchema&quot;&gt;&#10;  &lt;TocSlidesOptions&gt;&#10;    &lt;ContainsSubSectionTitles&gt;true&lt;/ContainsSubSectionTitles&gt;&#10;    &lt;ContainsSlideTitles&gt;false&lt;/ContainsSlideTitles&gt;&#10;    &lt;ContainsParentLessSlidesTitles&gt;false&lt;/ContainsParentLessSlidesTitles&gt;&#10;    &lt;ContainsPrentLessSubsections&gt;true&lt;/ContainsPrentLessSubsections&gt;&#10;    &lt;ContainsAppendix&gt;false&lt;/ContainsAppendix&gt;&#10;    &lt;ContainsUnNumberedSections&gt;true&lt;/ContainsUnNumberedSections&gt;&#10;    &lt;SlideTitle&gt;Table of contents&lt;/SlideTitle&gt;&#10;  &lt;/TocSlidesOptions&gt;&#10;  &lt;SectionSlideOptions&gt;&#10;    &lt;ContainsOwnSubSection&gt;true&lt;/ContainsOwnSubSection&gt;&#10;    &lt;ContainsOwnSlide&gt;false&lt;/ContainsOwnSlide&gt;&#10;    &lt;ContainsOtherSections&gt;false&lt;/ContainsOtherSections&gt;&#10;    &lt;ContainsOthersSubsection&gt;false&lt;/ContainsOthersSubsection&gt;&#10;    &lt;containsAppendix&gt;false&lt;/containsAppendix&gt;&#10;    &lt;containsUnnumberedSections&gt;true&lt;/containsUnnumberedSections&gt;&#10;    &lt;SlideTitle /&gt;&#10;  &lt;/SectionSlideOptions&gt;&#10;  &lt;SubSectionSlideOptions&gt;&#10;    &lt;ContainsOtherSubsections&gt;true&lt;/ContainsOtherSubsections&gt;&#10;    &lt;ContainsOwnSlides&gt;false&lt;/ContainsOwnSlides&gt;&#10;    &lt;ContainsParentSection&gt;true&lt;/ContainsParentSection&gt;&#10;    &lt;ContainsOtherSections&gt;false&lt;/ContainsOtherSections&gt;&#10;    &lt;containsAppendix&gt;false&lt;/containsAppendix&gt;&#10;    &lt;containsUnnumberedSections&gt;true&lt;/containsUnnumberedSections&gt;&#10;    &lt;SlideTitle /&gt;&#10;  &lt;/SubSectionSlideOptions&gt;&#10;  &lt;UsedSlideLayouts&gt;&#10;    &lt;TocSlidesLayout&gt;&#10;      &lt;DesignName&gt;fvi1&lt;/DesignName&gt;&#10;      &lt;LayoutName&gt;Diapositive de titre&lt;/LayoutName&gt;&#10;    &lt;/TocSlidesLayout&gt;&#10;    &lt;SectionLayout&gt;&#10;      &lt;DesignName&gt;fvi1&lt;/DesignName&gt;&#10;      &lt;LayoutName&gt;Diapositive de titre&lt;/LayoutName&gt;&#10;    &lt;/SectionLayout&gt;&#10;    &lt;SubsectionLayout&gt;&#10;      &lt;DesignName&gt;fvi1&lt;/DesignName&gt;&#10;      &lt;LayoutName&gt;Diapositive de titre&lt;/LayoutName&gt;&#10;    &lt;/SubsectionLayout&gt;&#10;    &lt;TitleSliLayout&gt;&#10;      &lt;DesignName&gt;fvi1&lt;/DesignName&gt;&#10;      &lt;LayoutName&gt;Diapositive de titre&lt;/LayoutName&gt;&#10;    &lt;/TitleSliLayout&gt;&#10;  &lt;/UsedSlideLayouts&gt;&#10;  &lt;ActiveReminders /&gt;&#10;  &lt;CustomAlgoOptions&gt;&#10;    &lt;CustomBaseAlgoOptions&gt;&#10;      &lt;UseSlideTitleAsSubSectionMarker&gt;false&lt;/UseSlideTitleAsSubSectionMarker&gt;&#10;      &lt;SlideTitleAsSectionMarker&gt;&#10;        &lt;UseTitleAsReminder&gt;false&lt;/UseTitleAsReminder&gt;&#10;      &lt;/SlideTitleAsSectionMarker&gt;&#10;      &lt;ShowSectionNums&gt;true&lt;/ShowSectionNums&gt;&#10;      &lt;ShowSlideIndex&gt;true&lt;/ShowSlideIndex&gt;&#10;      &lt;myColorOfNonCurrentItems&gt;&#10;        &lt;UseFixedColor&gt;false&lt;/UseFixedColor&gt;&#10;        &lt;R&gt;0&lt;/R&gt;&#10;        &lt;G&gt;0&lt;/G&gt;&#10;        &lt;B&gt;0&lt;/B&gt;&#10;      &lt;/myColorOfNonCurrentItems&gt;&#10;      &lt;currentItemFormat&gt;&#10;        &lt;UseBanner&gt;false&lt;/UseBanner&gt;&#10;        &lt;BannerFillR&gt;0&lt;/BannerFillR&gt;&#10;        &lt;BannerFillG&gt;0&lt;/BannerFillG&gt;&#10;        &lt;BannerFillB&gt;0&lt;/BannerFillB&gt;&#10;        &lt;ForceBold&gt;true&lt;/ForceBold&gt;&#10;        &lt;ApplyToSubSections&gt;false&lt;/ApplyToSubSections&gt;&#10;        &lt;ApplyToSectionsOnSubSectionDividers&gt;false&lt;/ApplyToSectionsOnSubSectionDividers&gt;&#10;        &lt;UseSubSecSpecificBanner&gt;false&lt;/UseSubSecSpecificBanner&gt;&#10;        &lt;SubSecBannerFillR&gt;0&lt;/SubSecBannerFillR&gt;&#10;        &lt;SubSecBannerFillG&gt;0&lt;/SubSecBannerFillG&gt;&#10;        &lt;SubSecBannerFillB&gt;0&lt;/SubSecBannerFillB&gt;&#10;      &lt;/currentItemFormat&gt;&#10;      &lt;nonCurrentItemAttenuation&gt;&#10;        &lt;Shading&gt;0.6&lt;/Shading&gt;&#10;      &lt;/nonCurrentItemAttenuation&gt;&#10;      &lt;ForceDisplayTOCOnTwocolumns&gt;false&lt;/ForceDisplayTOCOnTwocolumns&gt;&#10;      &lt;DisplayTOCOnTwocolumns&gt;false&lt;/DisplayTOCOnTwocolumns&gt;&#10;      &lt;Scripts&gt;&#10;        &lt;BeforeSubSecTitle /&gt;&#10;        &lt;BeforeSlideIndex /&gt;&#10;        &lt;AfterSecNum /&gt;&#10;        &lt;BeforeSecNum /&gt;&#10;        &lt;AfterSubSecNum&gt;. &lt;/AfterSubSecNum&gt;&#10;        &lt;BeforeSubSecNum /&gt;&#10;      &lt;/Scripts&gt;&#10;      &lt;Lines&gt;&#10;        &lt;UseLineBelowSections&gt;true&lt;/UseLineBelowSections&gt;&#10;        &lt;LineBelowSection&gt;&#10;          &lt;XOffset&gt;0&lt;/XOffset&gt;&#10;          &lt;YOffset&gt;0&lt;/YOffset&gt;&#10;          &lt;Weight&gt;0&lt;/Weight&gt;&#10;          &lt;R&gt;0&lt;/R&gt;&#10;          &lt;G&gt;112&lt;/G&gt;&#10;          &lt;B&gt;192&lt;/B&gt;&#10;          &lt;LineStyle&gt;1&lt;/LineStyle&gt;&#10;        &lt;/LineBelowSection&gt;&#10;      &lt;/Lines&gt;&#10;      &lt;ManVerticalSpacing&gt;&#10;        &lt;UseManualSpacing&gt;true&lt;/UseManualSpacing&gt;&#10;        &lt;ManualSpacing&gt;&#10;          &lt;SpaceBeforeSections&gt;15&lt;/SpaceBeforeSections&gt;&#10;          &lt;SpaceBeforeSubSections&gt;8&lt;/SpaceBeforeSubSections&gt;&#10;          &lt;SpaceBeforeSlides&gt;8&lt;/SpaceBeforeSlides&gt;&#10;        &lt;/ManualSpacing&gt;&#10;        &lt;ManualSpacingSections&gt;&#10;          &lt;SpaceBeforeSections&gt;22.1102371&lt;/SpaceBeforeSections&gt;&#10;          &lt;SpaceBeforeSubSections&gt;10&lt;/SpaceBeforeSubSections&gt;&#10;          &lt;SpaceBeforeSlides&gt;7.370079&lt;/SpaceBeforeSlides&gt;&#10;        &lt;/ManualSpacingSections&gt;&#10;        &lt;ManualSpacingSubSections&gt;&#10;          &lt;SpaceBeforeSections&gt;22.1102371&lt;/SpaceBeforeSections&gt;&#10;          &lt;SpaceBeforeSubSections&gt;10&lt;/SpaceBeforeSubSections&gt;&#10;          &lt;SpaceBeforeSlides&gt;7.370079&lt;/SpaceBeforeSlides&gt;&#10;        &lt;/ManualSpacingSubSections&gt;&#10;        &lt;UseSpecificSpacingForSecDivider&gt;true&lt;/UseSpecificSpacingForSecDivider&gt;&#10;        &lt;UseSpecificSpacingForSubSecDivider&gt;true&lt;/UseSpecificSpacingForSubSecDivider&gt;&#10;      &lt;/ManVerticalSpacing&gt;&#10;    &lt;/CustomBaseAlgoOptions&gt;&#10;  &lt;/CustomAlgoOptions&gt;&#10;  &lt;XmlSubSectionsHaveSlide&gt;true&lt;/XmlSubSectionsHaveSlide&gt;&#10;  &lt;AllowDuplicateTitleSlides&gt;true&lt;/AllowDuplicateTitleSlides&gt;&#10;  &lt;ShowEmptySlideTitles&gt;false&lt;/ShowEmptySlideTitles&gt;&#10;  &lt;NumberingOption&gt;&#10;    &lt;NumType&gt;FullArabic&lt;/NumType&gt;&#10;  &lt;/NumberingOption&gt;&#10;  &lt;NumberingOptionForAppendix&gt;&#10;    &lt;NumType&gt;RomanAndLetters&lt;/NumType&gt;&#10;  &lt;/NumberingOptionForAppendix&gt;&#10;&lt;/TocContentOptions&gt;"/>
</p:tagLst>
</file>

<file path=ppt/theme/theme1.xml><?xml version="1.0" encoding="utf-8"?>
<a:theme xmlns:a="http://schemas.openxmlformats.org/drawingml/2006/main" name="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fvi</Template>
  <TotalTime>4953</TotalTime>
  <Words>2557</Words>
  <Application>Microsoft Office PowerPoint</Application>
  <PresentationFormat>Affichage à l'écran (4:3)</PresentationFormat>
  <Paragraphs>310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Calibri</vt:lpstr>
      <vt:lpstr>Courier New</vt:lpstr>
      <vt:lpstr>Wingdings</vt:lpstr>
      <vt:lpstr>fvi1</vt:lpstr>
      <vt:lpstr>6_fvi1</vt:lpstr>
      <vt:lpstr>1_fvi1</vt:lpstr>
      <vt:lpstr>3_fvi1</vt:lpstr>
      <vt:lpstr>4_fvi1</vt:lpstr>
      <vt:lpstr>5_fvi1</vt:lpstr>
      <vt:lpstr>Etude du système de rémunération de {%tagLibelle:CiviliteClient%} {%tagLibelle:PrenomClient%} {%tagLibelle:NomClient%}</vt:lpstr>
      <vt:lpstr>Nous voulons comparer 4 systèmes de rémunération</vt:lpstr>
      <vt:lpstr>Les statuts possibles pour un mandataire social</vt:lpstr>
      <vt:lpstr>Comment évaluer l’efficacité d’une rémunération ?</vt:lpstr>
      <vt:lpstr>Paramètres des calculs</vt:lpstr>
      <vt:lpstr>Résultats synthétiques</vt:lpstr>
      <vt:lpstr>Optimum rémunération-dividendes : revenu disponible </vt:lpstr>
      <vt:lpstr>Optimum rémunération-dividendes : revenu global </vt:lpstr>
      <vt:lpstr>La grille de comparaison pour agir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Monsieur et Madame ARNAUD</dc:title>
  <dc:creator>Mama</dc:creator>
  <cp:lastModifiedBy>Martial</cp:lastModifiedBy>
  <cp:revision>197</cp:revision>
  <cp:lastPrinted>2016-09-02T14:53:45Z</cp:lastPrinted>
  <dcterms:created xsi:type="dcterms:W3CDTF">2015-09-22T14:55:07Z</dcterms:created>
  <dcterms:modified xsi:type="dcterms:W3CDTF">2025-01-14T11:07:37Z</dcterms:modified>
</cp:coreProperties>
</file>